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57" r:id="rId4"/>
    <p:sldId id="282" r:id="rId5"/>
    <p:sldId id="258" r:id="rId6"/>
    <p:sldId id="259" r:id="rId7"/>
    <p:sldId id="281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Noto Sans" panose="020B0502040504020204" pitchFamily="34" charset="0"/>
      <p:regular r:id="rId18"/>
      <p:bold r:id="rId19"/>
      <p:italic r:id="rId20"/>
      <p:boldItalic r:id="rId21"/>
    </p:embeddedFont>
    <p:embeddedFont>
      <p:font typeface="Open Sans Bold" panose="020B0604020202020204" charset="0"/>
      <p:regular r:id="rId22"/>
      <p:bold r:id="rId23"/>
      <p:italic r:id="rId24"/>
      <p:boldItalic r:id="rId25"/>
    </p:embeddedFont>
    <p:embeddedFont>
      <p:font typeface="Open Sauce SemiBold Bold" panose="020B0604020202020204" charset="0"/>
      <p:regular r:id="rId26"/>
      <p:bold r:id="rId27"/>
    </p:embeddedFont>
    <p:embeddedFont>
      <p:font typeface="Roboto Condensed Bold" panose="020B060402020202020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54" d="100"/>
          <a:sy n="54" d="100"/>
        </p:scale>
        <p:origin x="754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Escuelas en todo el país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2C-4598-B8FB-2F1E916444B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PA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Escuelas unigrado</c:v>
                </c:pt>
                <c:pt idx="1">
                  <c:v>Escuelas multigrado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967</c:v>
                </c:pt>
                <c:pt idx="1">
                  <c:v>2135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2C-4598-B8FB-2F1E916444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026F8-785B-4C45-8CEF-A022EE8C310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30DF2-E42B-4D4F-B938-55D21CF5AA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7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A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DF2-E42B-4D4F-B938-55D21CF5AA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38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1" r="22361"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1105580"/>
            <a:ext cx="3163252" cy="330309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220"/>
              </a:lnSpc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E8E">
                <a:alpha val="9568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7222439"/>
            <a:ext cx="4776978" cy="515722"/>
            <a:chOff x="0" y="0"/>
            <a:chExt cx="1258134" cy="1358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8134" cy="135828"/>
            </a:xfrm>
            <a:custGeom>
              <a:avLst/>
              <a:gdLst/>
              <a:ahLst/>
              <a:cxnLst/>
              <a:rect l="l" t="t" r="r" b="b"/>
              <a:pathLst>
                <a:path w="1258134" h="135828">
                  <a:moveTo>
                    <a:pt x="0" y="0"/>
                  </a:moveTo>
                  <a:lnTo>
                    <a:pt x="1258134" y="0"/>
                  </a:lnTo>
                  <a:lnTo>
                    <a:pt x="1258134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lang="en-US" sz="2400" dirty="0">
                <a:solidFill>
                  <a:srgbClr val="004E8E"/>
                </a:solidFill>
                <a:latin typeface="Open Sauce SemiBold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57950" y="9258300"/>
            <a:ext cx="3572101" cy="515722"/>
            <a:chOff x="0" y="0"/>
            <a:chExt cx="940800" cy="1358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4" y="1322571"/>
            <a:ext cx="1786055" cy="515722"/>
            <a:chOff x="0" y="0"/>
            <a:chExt cx="940800" cy="1358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TextBox 10">
            <a:extLst>
              <a:ext uri="{FF2B5EF4-FFF2-40B4-BE49-F238E27FC236}">
                <a16:creationId xmlns:a16="http://schemas.microsoft.com/office/drawing/2014/main" id="{F40DE88E-6857-2162-1794-A7B2025656B2}"/>
              </a:ext>
            </a:extLst>
          </p:cNvPr>
          <p:cNvSpPr txBox="1"/>
          <p:nvPr/>
        </p:nvSpPr>
        <p:spPr>
          <a:xfrm>
            <a:off x="1028700" y="7890561"/>
            <a:ext cx="4645361" cy="171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s-PA" sz="2400" dirty="0">
                <a:solidFill>
                  <a:srgbClr val="FFFFFF"/>
                </a:solidFill>
                <a:latin typeface="Noto Sans"/>
              </a:rPr>
              <a:t>Robótica educativa de bajo costo para la enseñanza de la programación en países en vía de desarrollo</a:t>
            </a:r>
            <a:endParaRPr lang="es-PA" sz="2400" u="none" dirty="0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94C98870-62A9-C022-BE6B-D1F856C65A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200" y="-566729"/>
            <a:ext cx="8640000" cy="86400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DC46E898-A59B-C9F4-49AF-29D36A5AFCA6}"/>
              </a:ext>
            </a:extLst>
          </p:cNvPr>
          <p:cNvSpPr txBox="1"/>
          <p:nvPr/>
        </p:nvSpPr>
        <p:spPr>
          <a:xfrm>
            <a:off x="7584739" y="9236760"/>
            <a:ext cx="3086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353839"/>
                </a:solidFill>
                <a:latin typeface="Open Sauce SemiBold Bold"/>
              </a:rPr>
              <a:t>UTP – FISC</a:t>
            </a:r>
            <a:endParaRPr lang="es-PA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1" r="14611"/>
          <a:stretch/>
        </p:blipFill>
        <p:spPr>
          <a:xfrm>
            <a:off x="7048417" y="0"/>
            <a:ext cx="11239583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048417" y="0"/>
            <a:ext cx="11239583" cy="10287000"/>
            <a:chOff x="0" y="0"/>
            <a:chExt cx="211332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13321" cy="2709333"/>
            </a:xfrm>
            <a:custGeom>
              <a:avLst/>
              <a:gdLst/>
              <a:ahLst/>
              <a:cxnLst/>
              <a:rect l="l" t="t" r="r" b="b"/>
              <a:pathLst>
                <a:path w="2113321" h="2709333">
                  <a:moveTo>
                    <a:pt x="0" y="0"/>
                  </a:moveTo>
                  <a:lnTo>
                    <a:pt x="2113321" y="0"/>
                  </a:lnTo>
                  <a:lnTo>
                    <a:pt x="21133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E8E">
                <a:alpha val="2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71550"/>
            <a:ext cx="7048417" cy="8343900"/>
            <a:chOff x="0" y="0"/>
            <a:chExt cx="1856373" cy="21975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56373" cy="2197570"/>
            </a:xfrm>
            <a:custGeom>
              <a:avLst/>
              <a:gdLst/>
              <a:ahLst/>
              <a:cxnLst/>
              <a:rect l="l" t="t" r="r" b="b"/>
              <a:pathLst>
                <a:path w="1856373" h="2197570">
                  <a:moveTo>
                    <a:pt x="0" y="0"/>
                  </a:moveTo>
                  <a:lnTo>
                    <a:pt x="1856373" y="0"/>
                  </a:lnTo>
                  <a:lnTo>
                    <a:pt x="1856373" y="2197570"/>
                  </a:lnTo>
                  <a:lnTo>
                    <a:pt x="0" y="2197570"/>
                  </a:lnTo>
                  <a:close/>
                </a:path>
              </a:pathLst>
            </a:custGeom>
            <a:solidFill>
              <a:srgbClr val="004E8E">
                <a:alpha val="8470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48417" y="971550"/>
            <a:ext cx="11239583" cy="8343900"/>
            <a:chOff x="0" y="0"/>
            <a:chExt cx="2960219" cy="21975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0219" cy="2197570"/>
            </a:xfrm>
            <a:custGeom>
              <a:avLst/>
              <a:gdLst/>
              <a:ahLst/>
              <a:cxnLst/>
              <a:rect l="l" t="t" r="r" b="b"/>
              <a:pathLst>
                <a:path w="2960219" h="2197570">
                  <a:moveTo>
                    <a:pt x="0" y="0"/>
                  </a:moveTo>
                  <a:lnTo>
                    <a:pt x="2960219" y="0"/>
                  </a:lnTo>
                  <a:lnTo>
                    <a:pt x="2960219" y="2197570"/>
                  </a:lnTo>
                  <a:lnTo>
                    <a:pt x="0" y="2197570"/>
                  </a:lnTo>
                  <a:close/>
                </a:path>
              </a:pathLst>
            </a:custGeom>
            <a:solidFill>
              <a:srgbClr val="004E8E">
                <a:alpha val="6588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9315450"/>
            <a:ext cx="3572101" cy="515722"/>
            <a:chOff x="0" y="0"/>
            <a:chExt cx="940800" cy="1358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715899" y="455828"/>
            <a:ext cx="3572101" cy="515722"/>
            <a:chOff x="0" y="0"/>
            <a:chExt cx="940800" cy="1358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3794299"/>
            <a:ext cx="16230600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en-US" sz="6000" u="none" dirty="0">
                <a:solidFill>
                  <a:srgbClr val="FFFFFF"/>
                </a:solidFill>
                <a:latin typeface="Open Sans Bold"/>
              </a:rPr>
              <a:t>¿Podemos </a:t>
            </a:r>
            <a:r>
              <a:rPr lang="en-US" sz="6000" u="none" dirty="0" err="1">
                <a:solidFill>
                  <a:srgbClr val="FFFFFF"/>
                </a:solidFill>
                <a:latin typeface="Open Sans Bold"/>
              </a:rPr>
              <a:t>mejorar</a:t>
            </a:r>
            <a:r>
              <a:rPr lang="en-US" sz="6000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6000" u="none" dirty="0" err="1">
                <a:solidFill>
                  <a:srgbClr val="FFFFFF"/>
                </a:solidFill>
                <a:latin typeface="Open Sans Bold"/>
              </a:rPr>
              <a:t>el</a:t>
            </a:r>
            <a:r>
              <a:rPr lang="en-US" sz="6000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6000" u="none" dirty="0" err="1">
                <a:solidFill>
                  <a:srgbClr val="FFFFFF"/>
                </a:solidFill>
                <a:latin typeface="Open Sans Bold"/>
              </a:rPr>
              <a:t>sistema</a:t>
            </a:r>
            <a:r>
              <a:rPr lang="en-US" sz="6000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6000" u="none" dirty="0" err="1">
                <a:solidFill>
                  <a:srgbClr val="FFFFFF"/>
                </a:solidFill>
                <a:latin typeface="Open Sans Bold"/>
              </a:rPr>
              <a:t>educativo</a:t>
            </a:r>
            <a:r>
              <a:rPr lang="en-US" sz="6000" u="none" dirty="0">
                <a:solidFill>
                  <a:srgbClr val="FFFFFF"/>
                </a:solidFill>
                <a:latin typeface="Open Sans Bold"/>
              </a:rPr>
              <a:t> actual y </a:t>
            </a:r>
            <a:r>
              <a:rPr lang="en-US" sz="6000" u="none" dirty="0" err="1">
                <a:solidFill>
                  <a:srgbClr val="FFFFFF"/>
                </a:solidFill>
                <a:latin typeface="Open Sans Bold"/>
              </a:rPr>
              <a:t>convertirlo</a:t>
            </a:r>
            <a:r>
              <a:rPr lang="en-US" sz="6000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6000" u="none" dirty="0" err="1">
                <a:solidFill>
                  <a:srgbClr val="FFFFFF"/>
                </a:solidFill>
                <a:latin typeface="Open Sans Bold"/>
              </a:rPr>
              <a:t>más</a:t>
            </a:r>
            <a:r>
              <a:rPr lang="en-US" sz="60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pen Sans Bold"/>
              </a:rPr>
              <a:t>atractivo</a:t>
            </a:r>
            <a:r>
              <a:rPr lang="en-US" sz="6000" dirty="0">
                <a:solidFill>
                  <a:srgbClr val="FFFFFF"/>
                </a:solidFill>
                <a:latin typeface="Open Sans Bold"/>
              </a:rPr>
              <a:t> e </a:t>
            </a:r>
            <a:r>
              <a:rPr lang="en-US" sz="6000" dirty="0" err="1">
                <a:solidFill>
                  <a:srgbClr val="FFFFFF"/>
                </a:solidFill>
                <a:latin typeface="Open Sans Bold"/>
              </a:rPr>
              <a:t>interactivo</a:t>
            </a:r>
            <a:r>
              <a:rPr lang="en-US" sz="6000" dirty="0">
                <a:solidFill>
                  <a:srgbClr val="FFFFFF"/>
                </a:solidFill>
                <a:latin typeface="Open Sans Bold"/>
              </a:rPr>
              <a:t> para </a:t>
            </a:r>
            <a:r>
              <a:rPr lang="en-US" sz="6000" dirty="0" err="1">
                <a:solidFill>
                  <a:srgbClr val="FFFFFF"/>
                </a:solidFill>
                <a:latin typeface="Open Sans Bold"/>
              </a:rPr>
              <a:t>los</a:t>
            </a:r>
            <a:r>
              <a:rPr lang="en-US" sz="60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pen Sans Bold"/>
              </a:rPr>
              <a:t>estudianes</a:t>
            </a:r>
            <a:r>
              <a:rPr lang="en-US" sz="6000" dirty="0">
                <a:solidFill>
                  <a:srgbClr val="FFFFFF"/>
                </a:solidFill>
                <a:latin typeface="Open Sans Bold"/>
              </a:rPr>
              <a:t>?</a:t>
            </a:r>
            <a:endParaRPr lang="en-US" sz="6000" u="none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902947" y="38100"/>
            <a:ext cx="10385053" cy="10287000"/>
          </a:xfrm>
          <a:custGeom>
            <a:avLst/>
            <a:gdLst/>
            <a:ahLst/>
            <a:cxnLst/>
            <a:rect l="l" t="t" r="r" b="b"/>
            <a:pathLst>
              <a:path w="2735158" h="2709333">
                <a:moveTo>
                  <a:pt x="0" y="0"/>
                </a:moveTo>
                <a:lnTo>
                  <a:pt x="2735158" y="0"/>
                </a:lnTo>
                <a:lnTo>
                  <a:pt x="2735158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04E8E">
              <a:alpha val="84706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7902947" y="-216991"/>
            <a:ext cx="3086100" cy="330309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9524818" y="8561752"/>
            <a:ext cx="5786141" cy="3266927"/>
            <a:chOff x="0" y="-47625"/>
            <a:chExt cx="1384818" cy="8604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84818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lang="en-US" sz="2400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524819" y="1866868"/>
            <a:ext cx="7600032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FFFFFF"/>
                </a:solidFill>
                <a:latin typeface="Open Sans Bold"/>
              </a:rPr>
              <a:t>Escuelas</a:t>
            </a:r>
            <a:r>
              <a:rPr lang="en-US" sz="60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pen Sans Bold"/>
              </a:rPr>
              <a:t>en</a:t>
            </a:r>
            <a:r>
              <a:rPr lang="en-US" sz="60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pen Sans Bold"/>
              </a:rPr>
              <a:t>todo</a:t>
            </a:r>
            <a:r>
              <a:rPr lang="en-US" sz="60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pen Sans Bold"/>
              </a:rPr>
              <a:t>el</a:t>
            </a:r>
            <a:r>
              <a:rPr lang="en-US" sz="60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pen Sans Bold"/>
              </a:rPr>
              <a:t>país</a:t>
            </a:r>
            <a:endParaRPr lang="en-US" sz="6000" u="none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524819" y="4903732"/>
            <a:ext cx="5786142" cy="1609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FFFF"/>
                </a:solidFill>
                <a:latin typeface="Noto Sans"/>
              </a:rPr>
              <a:t>2135 </a:t>
            </a:r>
            <a:r>
              <a:rPr lang="en-US" sz="3600" u="none" dirty="0" err="1">
                <a:solidFill>
                  <a:srgbClr val="FFFFFF"/>
                </a:solidFill>
                <a:latin typeface="Noto Sans"/>
              </a:rPr>
              <a:t>escuelas</a:t>
            </a:r>
            <a:r>
              <a:rPr lang="en-US" sz="3600" u="none" dirty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3600" u="none" dirty="0" err="1">
                <a:solidFill>
                  <a:srgbClr val="FFFFFF"/>
                </a:solidFill>
                <a:latin typeface="Noto Sans"/>
              </a:rPr>
              <a:t>multigrado</a:t>
            </a:r>
            <a:endParaRPr lang="en-US" sz="3600" u="none" dirty="0">
              <a:solidFill>
                <a:srgbClr val="FFFFFF"/>
              </a:solidFill>
              <a:latin typeface="Noto Sans"/>
            </a:endParaRPr>
          </a:p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FFFF"/>
                </a:solidFill>
                <a:latin typeface="Noto Sans"/>
              </a:rPr>
              <a:t>16 </a:t>
            </a:r>
            <a:r>
              <a:rPr lang="en-US" sz="3600" u="none" dirty="0" err="1">
                <a:solidFill>
                  <a:srgbClr val="FFFFFF"/>
                </a:solidFill>
                <a:latin typeface="Noto Sans"/>
              </a:rPr>
              <a:t>área</a:t>
            </a:r>
            <a:r>
              <a:rPr lang="en-US" sz="3600" u="none" dirty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3600" u="none" dirty="0" err="1">
                <a:solidFill>
                  <a:srgbClr val="FFFFFF"/>
                </a:solidFill>
                <a:latin typeface="Noto Sans"/>
              </a:rPr>
              <a:t>urbana</a:t>
            </a:r>
            <a:endParaRPr lang="en-US" sz="3600" u="none" dirty="0">
              <a:solidFill>
                <a:srgbClr val="FFFFFF"/>
              </a:solidFill>
              <a:latin typeface="Noto Sans"/>
            </a:endParaRPr>
          </a:p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Noto Sans"/>
              </a:rPr>
              <a:t>1678 zonas rurales</a:t>
            </a:r>
          </a:p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FFFF"/>
                </a:solidFill>
                <a:latin typeface="Noto Sans"/>
              </a:rPr>
              <a:t>432 zonas </a:t>
            </a:r>
            <a:r>
              <a:rPr lang="en-US" sz="3600" u="none" dirty="0" err="1">
                <a:solidFill>
                  <a:srgbClr val="FFFFFF"/>
                </a:solidFill>
                <a:latin typeface="Noto Sans"/>
              </a:rPr>
              <a:t>ind</a:t>
            </a:r>
            <a:r>
              <a:rPr lang="en-US" sz="3600" dirty="0" err="1">
                <a:solidFill>
                  <a:srgbClr val="FFFFFF"/>
                </a:solidFill>
                <a:latin typeface="Noto Sans"/>
              </a:rPr>
              <a:t>ígenas</a:t>
            </a:r>
            <a:endParaRPr lang="en-US" sz="3600" u="none" dirty="0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EE70F-4909-6C49-BF38-39C8D915A5DC}"/>
              </a:ext>
            </a:extLst>
          </p:cNvPr>
          <p:cNvSpPr txBox="1"/>
          <p:nvPr/>
        </p:nvSpPr>
        <p:spPr>
          <a:xfrm>
            <a:off x="9441024" y="8709663"/>
            <a:ext cx="4198776" cy="472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dirty="0">
                <a:solidFill>
                  <a:srgbClr val="353839"/>
                </a:solidFill>
                <a:latin typeface="Open Sauce SemiBold Bold"/>
              </a:rPr>
              <a:t>3102 </a:t>
            </a:r>
            <a:r>
              <a:rPr lang="en-US" dirty="0" err="1">
                <a:solidFill>
                  <a:srgbClr val="353839"/>
                </a:solidFill>
                <a:latin typeface="Open Sauce SemiBold Bold"/>
              </a:rPr>
              <a:t>escuelas</a:t>
            </a:r>
            <a:endParaRPr lang="en-US" sz="1800" dirty="0">
              <a:solidFill>
                <a:srgbClr val="353839"/>
              </a:solidFill>
              <a:latin typeface="Open Sauce SemiBold Bold"/>
            </a:endParaRPr>
          </a:p>
        </p:txBody>
      </p:sp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E0864A38-5C88-F15C-9FDA-4203633F9B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5023233"/>
              </p:ext>
            </p:extLst>
          </p:nvPr>
        </p:nvGraphicFramePr>
        <p:xfrm>
          <a:off x="0" y="1525532"/>
          <a:ext cx="7931522" cy="675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9" name="Imagen 28" descr="Logotipo&#10;&#10;Descripción generada automáticamente">
            <a:extLst>
              <a:ext uri="{FF2B5EF4-FFF2-40B4-BE49-F238E27FC236}">
                <a16:creationId xmlns:a16="http://schemas.microsoft.com/office/drawing/2014/main" id="{1123967B-0139-1670-A6D3-6AE0FE4578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513" y="8561752"/>
            <a:ext cx="1800000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395942"/>
            <a:chOff x="0" y="0"/>
            <a:chExt cx="4816593" cy="894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15613" y="754401"/>
            <a:ext cx="12456770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en-US" sz="6000" u="none" dirty="0">
                <a:solidFill>
                  <a:srgbClr val="FFFFFF"/>
                </a:solidFill>
                <a:latin typeface="Open Sans Bold"/>
              </a:rPr>
              <a:t>Kit de </a:t>
            </a:r>
            <a:r>
              <a:rPr lang="en-US" sz="6000" u="none" dirty="0" err="1">
                <a:solidFill>
                  <a:srgbClr val="FFFFFF"/>
                </a:solidFill>
                <a:latin typeface="Open Sans Bold"/>
              </a:rPr>
              <a:t>enseñanza</a:t>
            </a:r>
            <a:endParaRPr lang="en-US" sz="6000" u="none" dirty="0">
              <a:solidFill>
                <a:srgbClr val="FFFFFF"/>
              </a:solidFill>
              <a:latin typeface="Open Sans Bold"/>
            </a:endParaRPr>
          </a:p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FFFFFF"/>
                </a:solidFill>
                <a:latin typeface="Open Sans Bold"/>
              </a:rPr>
              <a:t>TreeLearn</a:t>
            </a:r>
            <a:endParaRPr lang="en-US" sz="6000" u="none" dirty="0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365007" y="3390900"/>
            <a:ext cx="2261443" cy="1970617"/>
            <a:chOff x="0" y="0"/>
            <a:chExt cx="812800" cy="7082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08273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9" name="Picture 9" descr="Minimizar con relleno sólid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7764" y="3927330"/>
            <a:ext cx="915930" cy="91593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3367118" y="3390900"/>
            <a:ext cx="2261443" cy="1970617"/>
            <a:chOff x="0" y="0"/>
            <a:chExt cx="812800" cy="708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08273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3" name="Picture 13" descr="Hipoteca con relleno sólid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906570" y="3794026"/>
            <a:ext cx="1182538" cy="1182538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952679" y="6022716"/>
            <a:ext cx="3086100" cy="552758"/>
            <a:chOff x="0" y="0"/>
            <a:chExt cx="812800" cy="1455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812800" cy="142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lang="en-US" sz="2400" u="none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952679" y="6008045"/>
            <a:ext cx="14088210" cy="567429"/>
            <a:chOff x="-2897675" y="-3864"/>
            <a:chExt cx="3710475" cy="14944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812800" cy="142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 err="1">
                  <a:solidFill>
                    <a:srgbClr val="353839"/>
                  </a:solidFill>
                  <a:latin typeface="Open Sauce SemiBold Bold"/>
                </a:rPr>
                <a:t>Elevar</a:t>
              </a:r>
              <a:endParaRPr lang="en-US" sz="2400" u="none" dirty="0">
                <a:solidFill>
                  <a:srgbClr val="353839"/>
                </a:solidFill>
                <a:latin typeface="Open Sauce SemiBold Bold"/>
              </a:endParaRPr>
            </a:p>
          </p:txBody>
        </p:sp>
        <p:sp>
          <p:nvSpPr>
            <p:cNvPr id="25" name="TextBox 23">
              <a:extLst>
                <a:ext uri="{FF2B5EF4-FFF2-40B4-BE49-F238E27FC236}">
                  <a16:creationId xmlns:a16="http://schemas.microsoft.com/office/drawing/2014/main" id="{EB53BE3B-5D50-66E9-BF56-A409BED87246}"/>
                </a:ext>
              </a:extLst>
            </p:cNvPr>
            <p:cNvSpPr txBox="1"/>
            <p:nvPr/>
          </p:nvSpPr>
          <p:spPr>
            <a:xfrm>
              <a:off x="-2897675" y="-3864"/>
              <a:ext cx="812800" cy="142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 err="1">
                  <a:solidFill>
                    <a:srgbClr val="353839"/>
                  </a:solidFill>
                  <a:latin typeface="Open Sauce SemiBold Bold"/>
                </a:rPr>
                <a:t>Reducir</a:t>
              </a:r>
              <a:endParaRPr lang="en-US" sz="2400" u="none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439958" y="6865658"/>
            <a:ext cx="4115762" cy="107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Lato"/>
              </a:rPr>
              <a:t>El </a:t>
            </a:r>
            <a:r>
              <a:rPr lang="en-US" sz="2100" dirty="0" err="1">
                <a:solidFill>
                  <a:srgbClr val="000000"/>
                </a:solidFill>
                <a:latin typeface="Lato"/>
              </a:rPr>
              <a:t>interés</a:t>
            </a:r>
            <a:r>
              <a:rPr lang="en-US" sz="2100" dirty="0">
                <a:solidFill>
                  <a:srgbClr val="000000"/>
                </a:solidFill>
                <a:latin typeface="Lato"/>
              </a:rPr>
              <a:t> de </a:t>
            </a:r>
            <a:r>
              <a:rPr lang="en-US" sz="2100" dirty="0" err="1">
                <a:solidFill>
                  <a:srgbClr val="000000"/>
                </a:solidFill>
                <a:latin typeface="Lato"/>
              </a:rPr>
              <a:t>los</a:t>
            </a:r>
            <a:r>
              <a:rPr lang="en-US" sz="210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Lato"/>
              </a:rPr>
              <a:t>estudiantes</a:t>
            </a:r>
            <a:r>
              <a:rPr lang="en-US" sz="210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Lato"/>
              </a:rPr>
              <a:t>en</a:t>
            </a:r>
            <a:r>
              <a:rPr lang="en-US" sz="210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Lato"/>
              </a:rPr>
              <a:t>distintas</a:t>
            </a:r>
            <a:r>
              <a:rPr lang="en-US" sz="210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Lato"/>
              </a:rPr>
              <a:t>ciencias</a:t>
            </a:r>
            <a:r>
              <a:rPr lang="en-US" sz="210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Lato"/>
              </a:rPr>
              <a:t>disciplinarias</a:t>
            </a:r>
            <a:r>
              <a:rPr lang="en-US" sz="2100" dirty="0">
                <a:solidFill>
                  <a:srgbClr val="000000"/>
                </a:solidFill>
                <a:latin typeface="Lato"/>
              </a:rPr>
              <a:t> de </a:t>
            </a:r>
            <a:r>
              <a:rPr lang="en-US" sz="2100" dirty="0" err="1">
                <a:solidFill>
                  <a:srgbClr val="000000"/>
                </a:solidFill>
                <a:latin typeface="Lato"/>
              </a:rPr>
              <a:t>estudio</a:t>
            </a:r>
            <a:r>
              <a:rPr lang="en-US" sz="2100" dirty="0">
                <a:solidFill>
                  <a:srgbClr val="000000"/>
                </a:solidFill>
                <a:latin typeface="Lato"/>
              </a:rPr>
              <a:t>.</a:t>
            </a:r>
            <a:endParaRPr lang="en-US" sz="2100" u="none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51047" y="6908905"/>
            <a:ext cx="3760423" cy="1454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Lato"/>
              </a:rPr>
              <a:t>La </a:t>
            </a:r>
            <a:r>
              <a:rPr lang="en-US" sz="2400" dirty="0" err="1">
                <a:solidFill>
                  <a:srgbClr val="000000"/>
                </a:solidFill>
                <a:latin typeface="Lato"/>
              </a:rPr>
              <a:t>brecha</a:t>
            </a:r>
            <a:r>
              <a:rPr lang="en-US" sz="2400" dirty="0">
                <a:solidFill>
                  <a:srgbClr val="000000"/>
                </a:solidFill>
                <a:latin typeface="Lato"/>
              </a:rPr>
              <a:t> entre la </a:t>
            </a:r>
            <a:r>
              <a:rPr lang="en-US" sz="2400" dirty="0" err="1">
                <a:solidFill>
                  <a:srgbClr val="000000"/>
                </a:solidFill>
                <a:latin typeface="Lato"/>
              </a:rPr>
              <a:t>calidad</a:t>
            </a:r>
            <a:r>
              <a:rPr lang="en-US" sz="2400" dirty="0">
                <a:solidFill>
                  <a:srgbClr val="000000"/>
                </a:solidFill>
                <a:latin typeface="Lato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Lato"/>
              </a:rPr>
              <a:t>enseñanza</a:t>
            </a:r>
            <a:r>
              <a:rPr lang="en-US" sz="240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Lato"/>
              </a:rPr>
              <a:t>sobre</a:t>
            </a:r>
            <a:r>
              <a:rPr lang="en-US" sz="2400" dirty="0">
                <a:solidFill>
                  <a:srgbClr val="000000"/>
                </a:solidFill>
                <a:latin typeface="Lato"/>
              </a:rPr>
              <a:t> las zonas rurales de </a:t>
            </a:r>
            <a:r>
              <a:rPr lang="en-US" sz="2400" dirty="0" err="1">
                <a:solidFill>
                  <a:srgbClr val="000000"/>
                </a:solidFill>
                <a:latin typeface="Lato"/>
              </a:rPr>
              <a:t>nuestro</a:t>
            </a:r>
            <a:r>
              <a:rPr lang="en-US" sz="240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Lato"/>
              </a:rPr>
              <a:t>país</a:t>
            </a:r>
            <a:r>
              <a:rPr lang="en-US" sz="2400" dirty="0">
                <a:solidFill>
                  <a:srgbClr val="000000"/>
                </a:solidFill>
                <a:latin typeface="Lato"/>
              </a:rPr>
              <a:t>.</a:t>
            </a:r>
            <a:endParaRPr lang="en-US" sz="2400" u="none" dirty="0">
              <a:solidFill>
                <a:srgbClr val="000000"/>
              </a:solidFill>
              <a:latin typeface="Lato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0" y="455828"/>
            <a:ext cx="3572101" cy="515722"/>
            <a:chOff x="0" y="0"/>
            <a:chExt cx="940800" cy="1358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28">
            <a:extLst>
              <a:ext uri="{FF2B5EF4-FFF2-40B4-BE49-F238E27FC236}">
                <a16:creationId xmlns:a16="http://schemas.microsoft.com/office/drawing/2014/main" id="{C2E913EF-FAA0-60F2-1296-55757947DA61}"/>
              </a:ext>
            </a:extLst>
          </p:cNvPr>
          <p:cNvSpPr txBox="1"/>
          <p:nvPr/>
        </p:nvSpPr>
        <p:spPr>
          <a:xfrm>
            <a:off x="7045502" y="6886895"/>
            <a:ext cx="3760423" cy="107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Lato"/>
              </a:rPr>
              <a:t>Los </a:t>
            </a:r>
            <a:r>
              <a:rPr lang="en-US" sz="2400" dirty="0" err="1">
                <a:solidFill>
                  <a:srgbClr val="000000"/>
                </a:solidFill>
                <a:latin typeface="Lato"/>
              </a:rPr>
              <a:t>metodos</a:t>
            </a:r>
            <a:r>
              <a:rPr lang="en-US" sz="240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Lato"/>
              </a:rPr>
              <a:t>tradicionales</a:t>
            </a:r>
            <a:r>
              <a:rPr lang="en-US" sz="2400" dirty="0">
                <a:solidFill>
                  <a:srgbClr val="000000"/>
                </a:solidFill>
                <a:latin typeface="Lato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Lato"/>
              </a:rPr>
              <a:t>enseñanza</a:t>
            </a:r>
            <a:r>
              <a:rPr lang="en-US" sz="240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Lato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Lato"/>
              </a:rPr>
              <a:t>los</a:t>
            </a:r>
            <a:r>
              <a:rPr lang="en-US" sz="240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Lato"/>
              </a:rPr>
              <a:t>centros</a:t>
            </a:r>
            <a:r>
              <a:rPr lang="en-US" sz="240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Lato"/>
              </a:rPr>
              <a:t>educativos</a:t>
            </a:r>
            <a:r>
              <a:rPr lang="en-US" sz="2400" dirty="0">
                <a:solidFill>
                  <a:srgbClr val="000000"/>
                </a:solidFill>
                <a:latin typeface="Lato"/>
              </a:rPr>
              <a:t>.</a:t>
            </a:r>
            <a:endParaRPr lang="en-US" sz="2400" u="none" dirty="0">
              <a:solidFill>
                <a:srgbClr val="000000"/>
              </a:solidFill>
              <a:latin typeface="Lato"/>
            </a:endParaRPr>
          </a:p>
        </p:txBody>
      </p:sp>
      <p:grpSp>
        <p:nvGrpSpPr>
          <p:cNvPr id="15" name="Group 10">
            <a:extLst>
              <a:ext uri="{FF2B5EF4-FFF2-40B4-BE49-F238E27FC236}">
                <a16:creationId xmlns:a16="http://schemas.microsoft.com/office/drawing/2014/main" id="{2BEA4B7B-AB10-BF1C-0404-794F1CC18864}"/>
              </a:ext>
            </a:extLst>
          </p:cNvPr>
          <p:cNvGrpSpPr/>
          <p:nvPr/>
        </p:nvGrpSpPr>
        <p:grpSpPr>
          <a:xfrm>
            <a:off x="7866062" y="3390899"/>
            <a:ext cx="2261443" cy="1970617"/>
            <a:chOff x="0" y="0"/>
            <a:chExt cx="812800" cy="708273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EE64F71-E4CC-BE80-BC92-6EC25BD06DC7}"/>
                </a:ext>
              </a:extLst>
            </p:cNvPr>
            <p:cNvSpPr/>
            <p:nvPr/>
          </p:nvSpPr>
          <p:spPr>
            <a:xfrm>
              <a:off x="0" y="0"/>
              <a:ext cx="812800" cy="708273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03FB9CFD-CB7E-CCFD-5496-67E170ABF89A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4" name="Picture 13" descr="Bombilla y equipo con relleno sólido">
            <a:extLst>
              <a:ext uri="{FF2B5EF4-FFF2-40B4-BE49-F238E27FC236}">
                <a16:creationId xmlns:a16="http://schemas.microsoft.com/office/drawing/2014/main" id="{14C48686-B937-7C44-8C32-EEF246AE9C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405514" y="3784938"/>
            <a:ext cx="1182538" cy="1182538"/>
          </a:xfrm>
          <a:prstGeom prst="rect">
            <a:avLst/>
          </a:prstGeom>
        </p:spPr>
      </p:pic>
      <p:grpSp>
        <p:nvGrpSpPr>
          <p:cNvPr id="36" name="Group 18">
            <a:extLst>
              <a:ext uri="{FF2B5EF4-FFF2-40B4-BE49-F238E27FC236}">
                <a16:creationId xmlns:a16="http://schemas.microsoft.com/office/drawing/2014/main" id="{9526E65D-4E42-73AC-5185-FB46EC7E1F2E}"/>
              </a:ext>
            </a:extLst>
          </p:cNvPr>
          <p:cNvGrpSpPr/>
          <p:nvPr/>
        </p:nvGrpSpPr>
        <p:grpSpPr>
          <a:xfrm>
            <a:off x="7453734" y="6022716"/>
            <a:ext cx="3086100" cy="552758"/>
            <a:chOff x="0" y="0"/>
            <a:chExt cx="812800" cy="145582"/>
          </a:xfrm>
        </p:grpSpPr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6CA7C1E6-72D0-95D8-42BE-2665584165D7}"/>
                </a:ext>
              </a:extLst>
            </p:cNvPr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38" name="TextBox 20">
              <a:extLst>
                <a:ext uri="{FF2B5EF4-FFF2-40B4-BE49-F238E27FC236}">
                  <a16:creationId xmlns:a16="http://schemas.microsoft.com/office/drawing/2014/main" id="{FCF43524-5208-FA0B-E61C-557005A7468E}"/>
                </a:ext>
              </a:extLst>
            </p:cNvPr>
            <p:cNvSpPr txBox="1"/>
            <p:nvPr/>
          </p:nvSpPr>
          <p:spPr>
            <a:xfrm>
              <a:off x="0" y="0"/>
              <a:ext cx="812800" cy="142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lang="en-US" sz="2400" u="none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sp>
        <p:nvSpPr>
          <p:cNvPr id="41" name="CuadroTexto 40">
            <a:extLst>
              <a:ext uri="{FF2B5EF4-FFF2-40B4-BE49-F238E27FC236}">
                <a16:creationId xmlns:a16="http://schemas.microsoft.com/office/drawing/2014/main" id="{99CC0607-CE22-BDE7-5680-8F0498C24876}"/>
              </a:ext>
            </a:extLst>
          </p:cNvPr>
          <p:cNvSpPr txBox="1"/>
          <p:nvPr/>
        </p:nvSpPr>
        <p:spPr>
          <a:xfrm>
            <a:off x="7453733" y="6048064"/>
            <a:ext cx="3086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u="none" dirty="0" err="1">
                <a:solidFill>
                  <a:srgbClr val="353839"/>
                </a:solidFill>
                <a:latin typeface="Open Sauce SemiBold Bold"/>
              </a:rPr>
              <a:t>Innovar</a:t>
            </a:r>
            <a:endParaRPr lang="es-PA" sz="2400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1E1AD1FF-1C2E-D1B2-2DDF-40FC7533235D}"/>
              </a:ext>
            </a:extLst>
          </p:cNvPr>
          <p:cNvSpPr txBox="1"/>
          <p:nvPr/>
        </p:nvSpPr>
        <p:spPr>
          <a:xfrm>
            <a:off x="243000" y="463577"/>
            <a:ext cx="3086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rgbClr val="353839"/>
                </a:solidFill>
                <a:latin typeface="Open Sauce SemiBold Bold"/>
              </a:rPr>
              <a:t>Objetivos</a:t>
            </a:r>
            <a:endParaRPr lang="es-PA" sz="2800" dirty="0"/>
          </a:p>
        </p:txBody>
      </p:sp>
      <p:pic>
        <p:nvPicPr>
          <p:cNvPr id="43" name="Imagen 42" descr="Logotipo&#10;&#10;Descripción generada automáticamente">
            <a:extLst>
              <a:ext uri="{FF2B5EF4-FFF2-40B4-BE49-F238E27FC236}">
                <a16:creationId xmlns:a16="http://schemas.microsoft.com/office/drawing/2014/main" id="{B410B021-AF3B-8CFD-FC59-FDB53F6284A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513" y="8561752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35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4288"/>
            <a:ext cx="18288000" cy="3395942"/>
            <a:chOff x="0" y="0"/>
            <a:chExt cx="4816593" cy="894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15615" y="1116376"/>
            <a:ext cx="12456770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en-US" sz="6000" u="none" dirty="0">
                <a:solidFill>
                  <a:srgbClr val="FFFFFF"/>
                </a:solidFill>
                <a:latin typeface="Open Sans Bold"/>
              </a:rPr>
              <a:t>¿</a:t>
            </a:r>
            <a:r>
              <a:rPr lang="en-US" sz="6000" u="none" dirty="0" err="1">
                <a:solidFill>
                  <a:srgbClr val="FFFFFF"/>
                </a:solidFill>
                <a:latin typeface="Open Sans Bold"/>
              </a:rPr>
              <a:t>Qué</a:t>
            </a:r>
            <a:r>
              <a:rPr lang="en-US" sz="6000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6000" u="none" dirty="0" err="1">
                <a:solidFill>
                  <a:srgbClr val="FFFFFF"/>
                </a:solidFill>
                <a:latin typeface="Open Sans Bold"/>
              </a:rPr>
              <a:t>nos</a:t>
            </a:r>
            <a:r>
              <a:rPr lang="en-US" sz="6000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6000" u="none" dirty="0" err="1">
                <a:solidFill>
                  <a:srgbClr val="FFFFFF"/>
                </a:solidFill>
                <a:latin typeface="Open Sans Bold"/>
              </a:rPr>
              <a:t>puede</a:t>
            </a:r>
            <a:r>
              <a:rPr lang="en-US" sz="6000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6000" u="none" dirty="0" err="1">
                <a:solidFill>
                  <a:srgbClr val="FFFFFF"/>
                </a:solidFill>
                <a:latin typeface="Open Sans Bold"/>
              </a:rPr>
              <a:t>ofrece</a:t>
            </a:r>
            <a:r>
              <a:rPr lang="en-US" sz="6000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6000" u="none" dirty="0" err="1">
                <a:solidFill>
                  <a:srgbClr val="FFFFFF"/>
                </a:solidFill>
                <a:latin typeface="Open Sans Bold"/>
              </a:rPr>
              <a:t>TreeLearn</a:t>
            </a:r>
            <a:r>
              <a:rPr lang="en-US" sz="6000" u="none" dirty="0">
                <a:solidFill>
                  <a:srgbClr val="FFFFFF"/>
                </a:solidFill>
                <a:latin typeface="Open Sans Bold"/>
              </a:rPr>
              <a:t>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577158" y="3390900"/>
            <a:ext cx="2209329" cy="1970617"/>
            <a:chOff x="0" y="0"/>
            <a:chExt cx="812800" cy="7082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08273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958387" y="3390900"/>
            <a:ext cx="2261443" cy="1970617"/>
            <a:chOff x="0" y="0"/>
            <a:chExt cx="812800" cy="708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08273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164830" y="6022716"/>
            <a:ext cx="3086100" cy="552758"/>
            <a:chOff x="0" y="0"/>
            <a:chExt cx="812800" cy="1455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812800" cy="142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lang="en-US" sz="2400" u="none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46058" y="6022716"/>
            <a:ext cx="3086100" cy="552758"/>
            <a:chOff x="0" y="0"/>
            <a:chExt cx="812800" cy="14558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812800" cy="142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 err="1">
                  <a:solidFill>
                    <a:srgbClr val="353839"/>
                  </a:solidFill>
                  <a:latin typeface="Open Sauce SemiBold Bold"/>
                </a:rPr>
                <a:t>Energía</a:t>
              </a:r>
              <a:endParaRPr lang="en-US" sz="2400" u="none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003900" y="6903461"/>
            <a:ext cx="4115762" cy="107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000000"/>
                </a:solidFill>
                <a:latin typeface="Lato"/>
              </a:rPr>
              <a:t>Podemos </a:t>
            </a:r>
            <a:r>
              <a:rPr lang="en-US" sz="2100" u="none" dirty="0" err="1">
                <a:solidFill>
                  <a:srgbClr val="000000"/>
                </a:solidFill>
                <a:latin typeface="Lato"/>
              </a:rPr>
              <a:t>entender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100" u="none" dirty="0" err="1">
                <a:solidFill>
                  <a:srgbClr val="000000"/>
                </a:solidFill>
                <a:latin typeface="Lato"/>
              </a:rPr>
              <a:t>los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100" u="none" dirty="0" err="1">
                <a:solidFill>
                  <a:srgbClr val="000000"/>
                </a:solidFill>
                <a:latin typeface="Lato"/>
              </a:rPr>
              <a:t>conceptos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 de la </a:t>
            </a:r>
            <a:r>
              <a:rPr lang="en-US" sz="2100" u="none" dirty="0" err="1">
                <a:solidFill>
                  <a:srgbClr val="000000"/>
                </a:solidFill>
                <a:latin typeface="Lato"/>
              </a:rPr>
              <a:t>energía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100" u="none" dirty="0" err="1">
                <a:solidFill>
                  <a:srgbClr val="000000"/>
                </a:solidFill>
                <a:latin typeface="Lato"/>
              </a:rPr>
              <a:t>eólica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 y de </a:t>
            </a:r>
            <a:r>
              <a:rPr lang="en-US" sz="2100" u="none" dirty="0" err="1">
                <a:solidFill>
                  <a:srgbClr val="000000"/>
                </a:solidFill>
                <a:latin typeface="Lato"/>
              </a:rPr>
              <a:t>los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100" u="none" dirty="0" err="1">
                <a:solidFill>
                  <a:srgbClr val="000000"/>
                </a:solidFill>
                <a:latin typeface="Lato"/>
              </a:rPr>
              <a:t>paneles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100" u="none" dirty="0" err="1">
                <a:solidFill>
                  <a:srgbClr val="000000"/>
                </a:solidFill>
                <a:latin typeface="Lato"/>
              </a:rPr>
              <a:t>solares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44058" y="6908905"/>
            <a:ext cx="3792906" cy="1075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000000"/>
                </a:solidFill>
                <a:latin typeface="Lato"/>
              </a:rPr>
              <a:t>Cuenta</a:t>
            </a:r>
            <a:r>
              <a:rPr lang="en-US" sz="2100" dirty="0">
                <a:solidFill>
                  <a:srgbClr val="000000"/>
                </a:solidFill>
                <a:latin typeface="Lato"/>
              </a:rPr>
              <a:t> con un piano de </a:t>
            </a:r>
            <a:r>
              <a:rPr lang="en-US" sz="2100" dirty="0" err="1">
                <a:solidFill>
                  <a:srgbClr val="000000"/>
                </a:solidFill>
                <a:latin typeface="Lato"/>
              </a:rPr>
              <a:t>siete</a:t>
            </a:r>
            <a:r>
              <a:rPr lang="en-US" sz="210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Lato"/>
              </a:rPr>
              <a:t>botones</a:t>
            </a:r>
            <a:r>
              <a:rPr lang="en-US" sz="2100" dirty="0">
                <a:solidFill>
                  <a:srgbClr val="000000"/>
                </a:solidFill>
                <a:latin typeface="Lato"/>
              </a:rPr>
              <a:t> con las </a:t>
            </a:r>
            <a:r>
              <a:rPr lang="en-US" sz="2100" dirty="0" err="1">
                <a:solidFill>
                  <a:srgbClr val="000000"/>
                </a:solidFill>
                <a:latin typeface="Lato"/>
              </a:rPr>
              <a:t>notas</a:t>
            </a:r>
            <a:r>
              <a:rPr lang="en-US" sz="2100" dirty="0">
                <a:solidFill>
                  <a:srgbClr val="000000"/>
                </a:solidFill>
                <a:latin typeface="Lato"/>
              </a:rPr>
              <a:t> musicales Do, Re, Mi, Fa, Sol, La, Si.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 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0" y="455828"/>
            <a:ext cx="3572101" cy="515722"/>
            <a:chOff x="0" y="0"/>
            <a:chExt cx="940800" cy="1358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12A5B63-758A-10B9-9449-0074E70D78C7}"/>
              </a:ext>
            </a:extLst>
          </p:cNvPr>
          <p:cNvSpPr txBox="1"/>
          <p:nvPr/>
        </p:nvSpPr>
        <p:spPr>
          <a:xfrm>
            <a:off x="2168338" y="6022481"/>
            <a:ext cx="2920613" cy="490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353839"/>
                </a:solidFill>
                <a:latin typeface="Open Sauce SemiBold Bold"/>
              </a:rPr>
              <a:t>Música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57EE979-D67D-28F9-9DDC-94CC31BEA4AF}"/>
              </a:ext>
            </a:extLst>
          </p:cNvPr>
          <p:cNvSpPr txBox="1"/>
          <p:nvPr/>
        </p:nvSpPr>
        <p:spPr>
          <a:xfrm>
            <a:off x="243000" y="463577"/>
            <a:ext cx="3086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rgbClr val="353839"/>
                </a:solidFill>
                <a:latin typeface="Open Sauce SemiBold Bold"/>
              </a:rPr>
              <a:t>Modos</a:t>
            </a:r>
            <a:endParaRPr lang="es-PA" sz="2800" dirty="0"/>
          </a:p>
        </p:txBody>
      </p:sp>
      <p:pic>
        <p:nvPicPr>
          <p:cNvPr id="1026" name="Picture 2" descr="Reproductor de música - Iconos gratis de música">
            <a:extLst>
              <a:ext uri="{FF2B5EF4-FFF2-40B4-BE49-F238E27FC236}">
                <a16:creationId xmlns:a16="http://schemas.microsoft.com/office/drawing/2014/main" id="{F07184CC-9947-A7F8-BFBC-3F29FD80E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615" y="3661527"/>
            <a:ext cx="1530034" cy="148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s realmente rentable la energía renovable? ~ Enersoste - Energías  renovables">
            <a:extLst>
              <a:ext uri="{FF2B5EF4-FFF2-40B4-BE49-F238E27FC236}">
                <a16:creationId xmlns:a16="http://schemas.microsoft.com/office/drawing/2014/main" id="{C9048338-BFCF-4980-C0A9-6ECEC0D1C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387" y="3661018"/>
            <a:ext cx="2329870" cy="130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10">
            <a:extLst>
              <a:ext uri="{FF2B5EF4-FFF2-40B4-BE49-F238E27FC236}">
                <a16:creationId xmlns:a16="http://schemas.microsoft.com/office/drawing/2014/main" id="{FEAF0C09-97F6-FC87-4072-E627888BAB44}"/>
              </a:ext>
            </a:extLst>
          </p:cNvPr>
          <p:cNvGrpSpPr/>
          <p:nvPr/>
        </p:nvGrpSpPr>
        <p:grpSpPr>
          <a:xfrm>
            <a:off x="7795100" y="3390900"/>
            <a:ext cx="2261443" cy="1970617"/>
            <a:chOff x="0" y="0"/>
            <a:chExt cx="812800" cy="708273"/>
          </a:xfrm>
        </p:grpSpPr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1D190A09-D53D-C8E2-1413-421C6ADF5F89}"/>
                </a:ext>
              </a:extLst>
            </p:cNvPr>
            <p:cNvSpPr/>
            <p:nvPr/>
          </p:nvSpPr>
          <p:spPr>
            <a:xfrm>
              <a:off x="0" y="0"/>
              <a:ext cx="812800" cy="708273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C05C9301-8EA4-EDF8-3B4F-B9B6EE4B042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21">
            <a:extLst>
              <a:ext uri="{FF2B5EF4-FFF2-40B4-BE49-F238E27FC236}">
                <a16:creationId xmlns:a16="http://schemas.microsoft.com/office/drawing/2014/main" id="{B1A0D91A-CD48-E6E7-8D41-EFAFCD001F4A}"/>
              </a:ext>
            </a:extLst>
          </p:cNvPr>
          <p:cNvGrpSpPr/>
          <p:nvPr/>
        </p:nvGrpSpPr>
        <p:grpSpPr>
          <a:xfrm>
            <a:off x="7382771" y="6022716"/>
            <a:ext cx="3086100" cy="552758"/>
            <a:chOff x="0" y="0"/>
            <a:chExt cx="812800" cy="145582"/>
          </a:xfrm>
        </p:grpSpPr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6CEBB37F-3101-CF7E-DE1B-44DDF1FC6B69}"/>
                </a:ext>
              </a:extLst>
            </p:cNvPr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41" name="TextBox 23">
              <a:extLst>
                <a:ext uri="{FF2B5EF4-FFF2-40B4-BE49-F238E27FC236}">
                  <a16:creationId xmlns:a16="http://schemas.microsoft.com/office/drawing/2014/main" id="{F789C1DD-BA9B-C8A5-8EBE-90CF3028D8D6}"/>
                </a:ext>
              </a:extLst>
            </p:cNvPr>
            <p:cNvSpPr txBox="1"/>
            <p:nvPr/>
          </p:nvSpPr>
          <p:spPr>
            <a:xfrm>
              <a:off x="0" y="0"/>
              <a:ext cx="812800" cy="142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 err="1">
                  <a:solidFill>
                    <a:srgbClr val="353839"/>
                  </a:solidFill>
                  <a:latin typeface="Open Sauce SemiBold Bold"/>
                </a:rPr>
                <a:t>Robótica</a:t>
              </a:r>
              <a:endParaRPr lang="en-US" sz="2400" u="none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sp>
        <p:nvSpPr>
          <p:cNvPr id="42" name="TextBox 27">
            <a:extLst>
              <a:ext uri="{FF2B5EF4-FFF2-40B4-BE49-F238E27FC236}">
                <a16:creationId xmlns:a16="http://schemas.microsoft.com/office/drawing/2014/main" id="{A73CA29E-00ED-D802-E000-5F041396D15A}"/>
              </a:ext>
            </a:extLst>
          </p:cNvPr>
          <p:cNvSpPr txBox="1"/>
          <p:nvPr/>
        </p:nvSpPr>
        <p:spPr>
          <a:xfrm>
            <a:off x="6840613" y="6903461"/>
            <a:ext cx="4115762" cy="1075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dirty="0" err="1">
                <a:solidFill>
                  <a:srgbClr val="000000"/>
                </a:solidFill>
                <a:latin typeface="Lato"/>
              </a:rPr>
              <a:t>Posibilidad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 de </a:t>
            </a:r>
            <a:r>
              <a:rPr lang="en-US" sz="2100" u="none" dirty="0" err="1">
                <a:solidFill>
                  <a:srgbClr val="000000"/>
                </a:solidFill>
                <a:latin typeface="Lato"/>
              </a:rPr>
              <a:t>entender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100" u="none" dirty="0" err="1">
                <a:solidFill>
                  <a:srgbClr val="000000"/>
                </a:solidFill>
                <a:latin typeface="Lato"/>
              </a:rPr>
              <a:t>los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100" u="none" dirty="0" err="1">
                <a:solidFill>
                  <a:srgbClr val="000000"/>
                </a:solidFill>
                <a:latin typeface="Lato"/>
              </a:rPr>
              <a:t>primeros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100" u="none" dirty="0" err="1">
                <a:solidFill>
                  <a:srgbClr val="000000"/>
                </a:solidFill>
                <a:latin typeface="Lato"/>
              </a:rPr>
              <a:t>conocimientos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100" u="none" dirty="0" err="1">
                <a:solidFill>
                  <a:srgbClr val="000000"/>
                </a:solidFill>
                <a:latin typeface="Lato"/>
              </a:rPr>
              <a:t>básicos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 de Arduino.</a:t>
            </a:r>
          </a:p>
        </p:txBody>
      </p:sp>
      <p:sp>
        <p:nvSpPr>
          <p:cNvPr id="44" name="AutoShape 6" descr="Qué es Arduino y por qué se ha convertido en un estándar informal en  educación y creación de prototipos?">
            <a:extLst>
              <a:ext uri="{FF2B5EF4-FFF2-40B4-BE49-F238E27FC236}">
                <a16:creationId xmlns:a16="http://schemas.microsoft.com/office/drawing/2014/main" id="{1F7479F5-E50C-5926-2906-91DDCE8183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A"/>
          </a:p>
        </p:txBody>
      </p:sp>
      <p:pic>
        <p:nvPicPr>
          <p:cNvPr id="1032" name="Picture 8" descr="Qué es Arduino y por qué se ha convertido en un estándar informal en  educación y creación de prototipos?">
            <a:extLst>
              <a:ext uri="{FF2B5EF4-FFF2-40B4-BE49-F238E27FC236}">
                <a16:creationId xmlns:a16="http://schemas.microsoft.com/office/drawing/2014/main" id="{DDC30F55-F618-50BD-E9EB-94D643E09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625" y="3634313"/>
            <a:ext cx="2261443" cy="141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Imagen 44" descr="Logotipo&#10;&#10;Descripción generada automáticamente">
            <a:extLst>
              <a:ext uri="{FF2B5EF4-FFF2-40B4-BE49-F238E27FC236}">
                <a16:creationId xmlns:a16="http://schemas.microsoft.com/office/drawing/2014/main" id="{4B8794AB-E8CC-073A-8A52-DA80118EB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513" y="8561752"/>
            <a:ext cx="1800000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1242"/>
            <a:ext cx="18288000" cy="3395942"/>
            <a:chOff x="0" y="0"/>
            <a:chExt cx="4816593" cy="894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81815" y="1359702"/>
            <a:ext cx="12124366" cy="75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4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FFFFFF"/>
                </a:solidFill>
                <a:latin typeface="Roboto Condensed Bold"/>
              </a:rPr>
              <a:t>Visión</a:t>
            </a:r>
            <a:r>
              <a:rPr lang="en-US" sz="6000" dirty="0">
                <a:solidFill>
                  <a:srgbClr val="FFFFFF"/>
                </a:solidFill>
                <a:latin typeface="Roboto Condensed Bold"/>
              </a:rPr>
              <a:t> a </a:t>
            </a:r>
            <a:r>
              <a:rPr lang="en-US" sz="6000" dirty="0" err="1">
                <a:solidFill>
                  <a:srgbClr val="FFFFFF"/>
                </a:solidFill>
                <a:latin typeface="Roboto Condensed Bold"/>
              </a:rPr>
              <a:t>futuro</a:t>
            </a:r>
            <a:endParaRPr lang="en-US" sz="6000" dirty="0">
              <a:solidFill>
                <a:srgbClr val="FFFFFF"/>
              </a:solidFill>
              <a:latin typeface="Roboto Condensed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4756737" y="3138081"/>
            <a:ext cx="3572101" cy="515722"/>
            <a:chOff x="0" y="0"/>
            <a:chExt cx="940800" cy="1358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58048" y="3395942"/>
            <a:ext cx="661243" cy="579967"/>
            <a:chOff x="0" y="0"/>
            <a:chExt cx="237662" cy="2084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353839"/>
                  </a:solidFill>
                  <a:latin typeface="Open Sauce SemiBold Bold"/>
                </a:rPr>
                <a:t>1.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63788" y="3395942"/>
            <a:ext cx="661243" cy="579967"/>
            <a:chOff x="0" y="0"/>
            <a:chExt cx="237662" cy="2084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353839"/>
                  </a:solidFill>
                  <a:latin typeface="Open Sauce SemiBold Bold"/>
                </a:rPr>
                <a:t>2.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169529" y="3395942"/>
            <a:ext cx="661243" cy="579967"/>
            <a:chOff x="0" y="0"/>
            <a:chExt cx="237662" cy="2084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353839"/>
                  </a:solidFill>
                  <a:latin typeface="Open Sauce SemiBold Bold"/>
                </a:rPr>
                <a:t>3.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58048" y="4336530"/>
            <a:ext cx="4204552" cy="703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 dirty="0" err="1">
                <a:solidFill>
                  <a:srgbClr val="000000"/>
                </a:solidFill>
                <a:latin typeface="Lato"/>
              </a:rPr>
              <a:t>Implementación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 de </a:t>
            </a:r>
            <a:r>
              <a:rPr lang="en-US" sz="2100" u="none" dirty="0" err="1">
                <a:solidFill>
                  <a:srgbClr val="000000"/>
                </a:solidFill>
                <a:latin typeface="Lato"/>
              </a:rPr>
              <a:t>nuevos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100" u="none" dirty="0" err="1">
                <a:solidFill>
                  <a:srgbClr val="000000"/>
                </a:solidFill>
                <a:latin typeface="Lato"/>
              </a:rPr>
              <a:t>módulos</a:t>
            </a:r>
            <a:endParaRPr lang="en-US" sz="2100" u="none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263788" y="4336530"/>
            <a:ext cx="3760423" cy="703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000000"/>
                </a:solidFill>
                <a:latin typeface="Lato"/>
              </a:rPr>
              <a:t>Realizar</a:t>
            </a:r>
            <a:r>
              <a:rPr lang="en-US" sz="210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Lato"/>
              </a:rPr>
              <a:t>más</a:t>
            </a:r>
            <a:r>
              <a:rPr lang="en-US" sz="210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Lato"/>
              </a:rPr>
              <a:t>estudios</a:t>
            </a:r>
            <a:r>
              <a:rPr lang="en-US" sz="2100" dirty="0">
                <a:solidFill>
                  <a:srgbClr val="000000"/>
                </a:solidFill>
                <a:latin typeface="Lato"/>
              </a:rPr>
              <a:t> a </a:t>
            </a:r>
            <a:r>
              <a:rPr lang="en-US" sz="2100" dirty="0" err="1">
                <a:solidFill>
                  <a:srgbClr val="000000"/>
                </a:solidFill>
                <a:latin typeface="Lato"/>
              </a:rPr>
              <a:t>cerca</a:t>
            </a:r>
            <a:r>
              <a:rPr lang="en-US" sz="2100" dirty="0">
                <a:solidFill>
                  <a:srgbClr val="000000"/>
                </a:solidFill>
                <a:latin typeface="Lato"/>
              </a:rPr>
              <a:t> de la </a:t>
            </a:r>
            <a:r>
              <a:rPr lang="en-US" sz="2100" dirty="0" err="1">
                <a:solidFill>
                  <a:srgbClr val="000000"/>
                </a:solidFill>
                <a:latin typeface="Lato"/>
              </a:rPr>
              <a:t>educacion</a:t>
            </a:r>
            <a:r>
              <a:rPr lang="en-US" sz="2100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Lato"/>
              </a:rPr>
              <a:t>panameña</a:t>
            </a:r>
            <a:r>
              <a:rPr lang="en-US" sz="2100" dirty="0">
                <a:solidFill>
                  <a:srgbClr val="000000"/>
                </a:solidFill>
                <a:latin typeface="Lato"/>
              </a:rPr>
              <a:t>.</a:t>
            </a:r>
            <a:endParaRPr lang="en-US" sz="2100" u="none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169529" y="4336530"/>
            <a:ext cx="3760423" cy="703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dirty="0" err="1">
                <a:solidFill>
                  <a:srgbClr val="000000"/>
                </a:solidFill>
                <a:latin typeface="Lato"/>
              </a:rPr>
              <a:t>Mejorar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100" u="none" dirty="0" err="1">
                <a:solidFill>
                  <a:srgbClr val="000000"/>
                </a:solidFill>
                <a:latin typeface="Lato"/>
              </a:rPr>
              <a:t>el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 hardware y software del kit </a:t>
            </a:r>
            <a:r>
              <a:rPr lang="en-US" sz="2100" u="none" dirty="0" err="1">
                <a:solidFill>
                  <a:srgbClr val="000000"/>
                </a:solidFill>
                <a:latin typeface="Lato"/>
              </a:rPr>
              <a:t>prototipo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 de </a:t>
            </a:r>
            <a:r>
              <a:rPr lang="en-US" sz="2100" u="none" dirty="0" err="1">
                <a:solidFill>
                  <a:srgbClr val="000000"/>
                </a:solidFill>
                <a:latin typeface="Lato"/>
              </a:rPr>
              <a:t>enseñanza</a:t>
            </a:r>
            <a:r>
              <a:rPr lang="en-US" sz="2100" u="none" dirty="0">
                <a:solidFill>
                  <a:srgbClr val="000000"/>
                </a:solidFill>
                <a:latin typeface="Lato"/>
              </a:rPr>
              <a:t>.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546AC388-06A6-F242-8A40-F49FD0C59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61" y="5694469"/>
            <a:ext cx="5637726" cy="3073135"/>
          </a:xfrm>
          <a:prstGeom prst="rect">
            <a:avLst/>
          </a:prstGeom>
        </p:spPr>
      </p:pic>
      <p:pic>
        <p:nvPicPr>
          <p:cNvPr id="2052" name="Picture 4" descr="Unas nuevas directrices ofrecen una hoja de ruta para reabrir las escuelas  en condiciones de seguridad">
            <a:extLst>
              <a:ext uri="{FF2B5EF4-FFF2-40B4-BE49-F238E27FC236}">
                <a16:creationId xmlns:a16="http://schemas.microsoft.com/office/drawing/2014/main" id="{68969C54-033A-6472-2636-62BBF3356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778" y="5829300"/>
            <a:ext cx="4280753" cy="280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legir el hardware correcto: Lo que no debe faltar al ordenador - islaBit">
            <a:extLst>
              <a:ext uri="{FF2B5EF4-FFF2-40B4-BE49-F238E27FC236}">
                <a16:creationId xmlns:a16="http://schemas.microsoft.com/office/drawing/2014/main" id="{8AC94DE3-E5BC-2644-11EB-71BFD503C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9529" y="5829300"/>
            <a:ext cx="4209354" cy="280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 descr="Logotipo&#10;&#10;Descripción generada automáticamente">
            <a:extLst>
              <a:ext uri="{FF2B5EF4-FFF2-40B4-BE49-F238E27FC236}">
                <a16:creationId xmlns:a16="http://schemas.microsoft.com/office/drawing/2014/main" id="{FF90DFE7-51C4-A828-A933-0F825DBA2E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513" y="8561752"/>
            <a:ext cx="1800000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2" y="0"/>
            <a:ext cx="18288000" cy="10287000"/>
            <a:chOff x="0" y="0"/>
            <a:chExt cx="4542215" cy="2698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2215" cy="2698797"/>
            </a:xfrm>
            <a:custGeom>
              <a:avLst/>
              <a:gdLst/>
              <a:ahLst/>
              <a:cxnLst/>
              <a:rect l="l" t="t" r="r" b="b"/>
              <a:pathLst>
                <a:path w="4542215" h="2698797">
                  <a:moveTo>
                    <a:pt x="0" y="0"/>
                  </a:moveTo>
                  <a:lnTo>
                    <a:pt x="4542215" y="0"/>
                  </a:lnTo>
                  <a:lnTo>
                    <a:pt x="4542215" y="2698797"/>
                  </a:lnTo>
                  <a:lnTo>
                    <a:pt x="0" y="2698797"/>
                  </a:lnTo>
                  <a:close/>
                </a:path>
              </a:pathLst>
            </a:custGeom>
            <a:solidFill>
              <a:srgbClr val="004E8E">
                <a:alpha val="84706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92417" y="753203"/>
            <a:ext cx="1312158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FFFFFF"/>
                </a:solidFill>
                <a:latin typeface="Open Sans Bold"/>
              </a:rPr>
              <a:t>Soluciones</a:t>
            </a:r>
            <a:r>
              <a:rPr lang="en-US" sz="60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pen Sans Bold"/>
              </a:rPr>
              <a:t>reales</a:t>
            </a:r>
            <a:r>
              <a:rPr lang="en-US" sz="6000" dirty="0">
                <a:solidFill>
                  <a:srgbClr val="FFFFFF"/>
                </a:solidFill>
                <a:latin typeface="Open Sans Bold"/>
              </a:rPr>
              <a:t> para </a:t>
            </a:r>
            <a:r>
              <a:rPr lang="en-US" sz="6000" dirty="0" err="1">
                <a:solidFill>
                  <a:srgbClr val="FFFFFF"/>
                </a:solidFill>
                <a:latin typeface="Open Sans Bold"/>
              </a:rPr>
              <a:t>problemas</a:t>
            </a:r>
            <a:r>
              <a:rPr lang="en-US" sz="600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Open Sans Bold"/>
              </a:rPr>
              <a:t>reales</a:t>
            </a:r>
            <a:endParaRPr lang="en-US" sz="6000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0EA53868-D41E-9A49-EE68-A61D7E6046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1" t="15203" r="19992" b="11800"/>
          <a:stretch/>
        </p:blipFill>
        <p:spPr>
          <a:xfrm>
            <a:off x="6986114" y="2690743"/>
            <a:ext cx="4334191" cy="5500757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3C9A5C3D-C9A6-6399-BDDF-9CF32AB7EDA0}"/>
              </a:ext>
            </a:extLst>
          </p:cNvPr>
          <p:cNvSpPr txBox="1"/>
          <p:nvPr/>
        </p:nvSpPr>
        <p:spPr>
          <a:xfrm>
            <a:off x="3956425" y="8191500"/>
            <a:ext cx="1039357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FFFFFF"/>
                </a:solidFill>
                <a:latin typeface="Open Sans Bold"/>
              </a:rPr>
              <a:t>Muchas</a:t>
            </a:r>
            <a:r>
              <a:rPr lang="en-US" sz="6000" dirty="0">
                <a:solidFill>
                  <a:srgbClr val="FFFFFF"/>
                </a:solidFill>
                <a:latin typeface="Open Sans Bold"/>
              </a:rPr>
              <a:t> Gracias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208</Words>
  <Application>Microsoft Office PowerPoint</Application>
  <PresentationFormat>Personalizado</PresentationFormat>
  <Paragraphs>37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5" baseType="lpstr">
      <vt:lpstr>Open Sans Bold</vt:lpstr>
      <vt:lpstr>Arial</vt:lpstr>
      <vt:lpstr>Open Sauce SemiBold Bold</vt:lpstr>
      <vt:lpstr>Roboto Condensed Bold</vt:lpstr>
      <vt:lpstr>Lato</vt:lpstr>
      <vt:lpstr>Calibri</vt:lpstr>
      <vt:lpstr>Noto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Business Infographic</dc:title>
  <dc:creator>Korisnik</dc:creator>
  <cp:lastModifiedBy>DEREK TRISTAN</cp:lastModifiedBy>
  <cp:revision>13</cp:revision>
  <dcterms:created xsi:type="dcterms:W3CDTF">2006-08-16T00:00:00Z</dcterms:created>
  <dcterms:modified xsi:type="dcterms:W3CDTF">2022-11-24T23:22:49Z</dcterms:modified>
  <dc:identifier>DAFIz7vp0-k</dc:identifier>
</cp:coreProperties>
</file>